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57" autoAdjust="0"/>
  </p:normalViewPr>
  <p:slideViewPr>
    <p:cSldViewPr snapToGrid="0">
      <p:cViewPr varScale="1">
        <p:scale>
          <a:sx n="87" d="100"/>
          <a:sy n="87" d="100"/>
        </p:scale>
        <p:origin x="45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70CF-C0DB-4696-BE3F-B19F4FDEB3A9}" type="datetimeFigureOut">
              <a:rPr lang="es-419" smtClean="0"/>
              <a:t>13/7/2019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EAB75-06CB-471F-9EDE-32C4540EE92F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594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es-419" smtClean="0"/>
              <a:t>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1676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es-419" smtClean="0"/>
              <a:t>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56269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es-419" smtClean="0"/>
              <a:t>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51418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es-419" smtClean="0"/>
              <a:t>10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74947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14D9E40-AB38-46FB-8A0D-AA95AAA47A0E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47C-71F3-459F-822F-5AB2D409B4E2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6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45FB-D7D8-492D-BD1F-09B3912FAD29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1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5BAC-A71C-4BBB-B08A-923C64F0114F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21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D1A9-BE8D-4008-98F5-AA7094D83ABE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76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F67E-8E38-4DEA-A0C1-71F124DDE868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A76-86A8-43EA-B191-B2B10ABADF03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A8A5-5271-43C8-AC26-F602AFBEB1D0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9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B4E6-F721-454F-A08F-EAAC51902371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D674-202B-4079-8DE4-BE4706DC9A92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F387-8808-4519-A940-444BBEF3118B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5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1D16C-9E1B-40A1-87F6-1FD915E5B203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2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58B-9CA4-4350-A88B-58E4871DA8BE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1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34CA-E04E-46D6-95A7-4D579AB4D29A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A852-383C-4697-BF3A-97126E0686FA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2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305B7-451D-42D5-9780-ACDF9D25BEC4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1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04BE2-43A6-4F22-8458-B4409F79090C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9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DECB-5ED8-4C9A-AAE4-EB902E68DBD0}" type="datetime1">
              <a:rPr lang="en-US" smtClean="0"/>
              <a:t>13-Jul-19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2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0B0E7B-7E80-4500-8E78-0EEC5B6E9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Adaptador de guía ondas para banda </a:t>
            </a:r>
            <a:r>
              <a:rPr lang="es-AR" noProof="0" dirty="0" err="1" smtClean="0"/>
              <a:t>K</a:t>
            </a:r>
            <a:r>
              <a:rPr lang="es-AR" baseline="-25000" noProof="0" dirty="0" err="1" smtClean="0"/>
              <a:t>u</a:t>
            </a:r>
            <a:endParaRPr lang="es-AR" baseline="-250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2526D4B-AD3E-44D7-89EE-05A4F157E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sz="2800" u="sng" noProof="0" dirty="0" smtClean="0"/>
              <a:t>Grupo 6</a:t>
            </a:r>
          </a:p>
          <a:p>
            <a:r>
              <a:rPr lang="es-AR" noProof="0" dirty="0" err="1" smtClean="0"/>
              <a:t>Merlan</a:t>
            </a:r>
            <a:r>
              <a:rPr lang="es-AR" noProof="0" dirty="0" smtClean="0"/>
              <a:t>, Ulises</a:t>
            </a:r>
          </a:p>
          <a:p>
            <a:r>
              <a:rPr lang="es-AR" noProof="0" dirty="0" smtClean="0"/>
              <a:t>Videla, Rodrigo</a:t>
            </a:r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5841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02830A7-B0BA-4EF4-8260-B39A9CB9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95451"/>
            <a:ext cx="6890578" cy="2643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A38B448-C873-497E-9747-D9164FB8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554" y="1995451"/>
            <a:ext cx="3190875" cy="16452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9F89CC9B-AED8-4C13-87BF-20FBEC3B6CE1}"/>
              </a:ext>
            </a:extLst>
          </p:cNvPr>
          <p:cNvSpPr txBox="1"/>
          <p:nvPr/>
        </p:nvSpPr>
        <p:spPr>
          <a:xfrm>
            <a:off x="1940463" y="4638675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Fig.19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/>
              <a:t>parametrons </a:t>
            </a:r>
            <a:r>
              <a:rPr lang="en-US" smtClean="0"/>
              <a:t>S</a:t>
            </a:r>
            <a:r>
              <a:rPr lang="en-US" b="1" smtClean="0"/>
              <a:t>, </a:t>
            </a:r>
            <a:r>
              <a:rPr lang="en-US" b="1" dirty="0" err="1" smtClean="0"/>
              <a:t>dieléctrico</a:t>
            </a:r>
            <a:r>
              <a:rPr lang="en-US" b="1" dirty="0" smtClean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8298554" y="3640746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20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 smtClean="0"/>
              <a:t>dieléctrico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BFDCBE53-3F5C-45F1-A414-AC6A50DF9441}"/>
              </a:ext>
            </a:extLst>
          </p:cNvPr>
          <p:cNvSpPr txBox="1"/>
          <p:nvPr/>
        </p:nvSpPr>
        <p:spPr>
          <a:xfrm>
            <a:off x="2402502" y="858381"/>
            <a:ext cx="825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Aire</a:t>
            </a:r>
            <a:r>
              <a:rPr lang="en-US" sz="4000" dirty="0" smtClean="0"/>
              <a:t> </a:t>
            </a:r>
            <a:r>
              <a:rPr lang="en-US" sz="4000" dirty="0" err="1" smtClean="0"/>
              <a:t>en</a:t>
            </a:r>
            <a:r>
              <a:rPr lang="en-US" sz="4000" dirty="0" smtClean="0"/>
              <a:t> el </a:t>
            </a:r>
            <a:r>
              <a:rPr lang="en-US" sz="4000" dirty="0" err="1" smtClean="0"/>
              <a:t>conector</a:t>
            </a:r>
            <a:r>
              <a:rPr lang="en-US" sz="4000" dirty="0" smtClean="0"/>
              <a:t>:</a:t>
            </a:r>
            <a:endParaRPr lang="es-ES" sz="4000" dirty="0"/>
          </a:p>
        </p:txBody>
      </p:sp>
      <p:sp>
        <p:nvSpPr>
          <p:cNvPr id="9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89903E31-10A9-414C-823E-7584A48DFC81}"/>
              </a:ext>
            </a:extLst>
          </p:cNvPr>
          <p:cNvSpPr txBox="1">
            <a:spLocks/>
          </p:cNvSpPr>
          <p:nvPr/>
        </p:nvSpPr>
        <p:spPr>
          <a:xfrm>
            <a:off x="972476" y="425572"/>
            <a:ext cx="9905998" cy="857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smtClean="0"/>
              <a:t>Calibración TRL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37" y="1283517"/>
            <a:ext cx="3517675" cy="43223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4729028" y="5605889"/>
            <a:ext cx="239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21 </a:t>
            </a:r>
            <a:r>
              <a:rPr lang="en-US" dirty="0"/>
              <a:t>– </a:t>
            </a:r>
            <a:r>
              <a:rPr lang="en-US" dirty="0" err="1" smtClean="0"/>
              <a:t>esquema</a:t>
            </a:r>
            <a:r>
              <a:rPr lang="en-US" dirty="0" smtClean="0"/>
              <a:t> TRL</a:t>
            </a:r>
            <a:endParaRPr lang="en-US" dirty="0"/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err="1" smtClean="0"/>
              <a:t>thru</a:t>
            </a:r>
            <a:endParaRPr lang="es-AR" sz="4800" noProof="0" dirty="0"/>
          </a:p>
        </p:txBody>
      </p:sp>
      <p:pic>
        <p:nvPicPr>
          <p:cNvPr id="1025" name="Picture 1" descr="эвегх &#10;auvxava &#10;ряска &#10;Х281С &#10;ADAPTER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12" y="1222131"/>
            <a:ext cx="6533400" cy="45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5054193" y="5799228"/>
            <a:ext cx="23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22 </a:t>
            </a:r>
            <a:r>
              <a:rPr lang="en-US" dirty="0"/>
              <a:t>– </a:t>
            </a:r>
            <a:r>
              <a:rPr lang="en-US" dirty="0" err="1" smtClean="0"/>
              <a:t>ensayo</a:t>
            </a:r>
            <a:r>
              <a:rPr lang="en-US" dirty="0" smtClean="0"/>
              <a:t> TRU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smtClean="0"/>
              <a:t>Estándares a fabricar</a:t>
            </a:r>
            <a:endParaRPr lang="es-AR" sz="4800" noProof="0" dirty="0"/>
          </a:p>
        </p:txBody>
      </p:sp>
      <p:pic>
        <p:nvPicPr>
          <p:cNvPr id="4097" name="Picture 1" descr="Reflect (SHORT) &#10;Shim (LINE)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61" y="1212453"/>
            <a:ext cx="8481102" cy="457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5054193" y="5799228"/>
            <a:ext cx="176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23 </a:t>
            </a:r>
            <a:r>
              <a:rPr lang="en-US" dirty="0"/>
              <a:t>– </a:t>
            </a:r>
            <a:r>
              <a:rPr lang="en-US" dirty="0" smtClean="0"/>
              <a:t>R y L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2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err="1" smtClean="0"/>
              <a:t>Reflect</a:t>
            </a:r>
            <a:endParaRPr lang="es-AR" sz="4800" noProof="0" dirty="0"/>
          </a:p>
        </p:txBody>
      </p:sp>
      <p:pic>
        <p:nvPicPr>
          <p:cNvPr id="3073" name="Picture 1" descr="(44 구하섰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7782"/>
          <a:stretch/>
        </p:blipFill>
        <p:spPr bwMode="auto">
          <a:xfrm>
            <a:off x="2547097" y="1265064"/>
            <a:ext cx="7094629" cy="48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4975062" y="6083694"/>
            <a:ext cx="23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24 </a:t>
            </a:r>
            <a:r>
              <a:rPr lang="en-US" dirty="0"/>
              <a:t>– </a:t>
            </a:r>
            <a:r>
              <a:rPr lang="en-US" dirty="0" err="1" smtClean="0"/>
              <a:t>ensayo</a:t>
            </a:r>
            <a:r>
              <a:rPr lang="en-US" dirty="0" smtClean="0"/>
              <a:t> Reflect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smtClean="0"/>
              <a:t>LINE</a:t>
            </a:r>
            <a:endParaRPr lang="es-AR" sz="4800" noProof="0" dirty="0"/>
          </a:p>
        </p:txBody>
      </p:sp>
      <p:pic>
        <p:nvPicPr>
          <p:cNvPr id="2049" name="Picture 1" descr="элгх &#10;хас &#10;ADAPTER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25546" r="12591" b="316"/>
          <a:stretch/>
        </p:blipFill>
        <p:spPr bwMode="auto">
          <a:xfrm>
            <a:off x="2413671" y="1213339"/>
            <a:ext cx="7361482" cy="495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4902362" y="6168486"/>
            <a:ext cx="23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25 </a:t>
            </a:r>
            <a:r>
              <a:rPr lang="en-US" dirty="0"/>
              <a:t>– </a:t>
            </a:r>
            <a:r>
              <a:rPr lang="en-US" dirty="0" err="1" smtClean="0"/>
              <a:t>ensayo</a:t>
            </a:r>
            <a:r>
              <a:rPr lang="en-US" dirty="0" smtClean="0"/>
              <a:t> LINE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3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smtClean="0"/>
              <a:t>Diseño para impresión</a:t>
            </a:r>
            <a:endParaRPr lang="es-AR" sz="4800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4180212" y="6195161"/>
            <a:ext cx="38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26 </a:t>
            </a:r>
            <a:r>
              <a:rPr lang="en-US" dirty="0"/>
              <a:t>– </a:t>
            </a:r>
            <a:r>
              <a:rPr lang="en-US" dirty="0" err="1" smtClean="0"/>
              <a:t>animacion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3D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60" y="2249488"/>
            <a:ext cx="9391505" cy="3541712"/>
          </a:xfrm>
        </p:spPr>
      </p:pic>
    </p:spTree>
    <p:extLst>
      <p:ext uri="{BB962C8B-B14F-4D97-AF65-F5344CB8AC3E}">
        <p14:creationId xmlns:p14="http://schemas.microsoft.com/office/powerpoint/2010/main" val="395956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4167" y="24561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419" dirty="0" smtClean="0"/>
              <a:t>MUCHAS GRACIAS POR SU Atención</a:t>
            </a:r>
            <a:br>
              <a:rPr lang="es-419" dirty="0" smtClean="0"/>
            </a:br>
            <a:endParaRPr lang="es-419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B81C91-52FF-4303-8892-4E89D595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Banda </a:t>
            </a:r>
            <a:r>
              <a:rPr lang="es-AR" noProof="0" dirty="0" err="1" smtClean="0"/>
              <a:t>K</a:t>
            </a:r>
            <a:r>
              <a:rPr lang="es-AR" baseline="-25000" noProof="0" dirty="0" err="1" smtClean="0"/>
              <a:t>u</a:t>
            </a:r>
            <a:endParaRPr lang="es-AR" baseline="-25000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24A89D1-E99F-4EAB-B5DE-670CF7DBC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s-AR" noProof="0" dirty="0" smtClean="0"/>
          </a:p>
          <a:p>
            <a:endParaRPr lang="es-AR" noProof="0" dirty="0" smtClean="0"/>
          </a:p>
          <a:p>
            <a:endParaRPr lang="es-AR" noProof="0" dirty="0" smtClean="0"/>
          </a:p>
          <a:p>
            <a:endParaRPr lang="es-AR" noProof="0" dirty="0" smtClean="0"/>
          </a:p>
          <a:p>
            <a:endParaRPr lang="es-AR" noProof="0" dirty="0" smtClean="0"/>
          </a:p>
          <a:p>
            <a:pPr algn="just"/>
            <a:r>
              <a:rPr lang="es-AR" noProof="0" dirty="0" smtClean="0"/>
              <a:t>Aplicaciones:</a:t>
            </a:r>
          </a:p>
          <a:p>
            <a:pPr lvl="2" algn="just"/>
            <a:r>
              <a:rPr lang="es-AR" sz="1900" noProof="0" dirty="0" smtClean="0"/>
              <a:t>Radar </a:t>
            </a:r>
            <a:r>
              <a:rPr lang="es-AR" sz="1900" noProof="0" dirty="0" err="1" smtClean="0"/>
              <a:t>Guns</a:t>
            </a:r>
            <a:endParaRPr lang="es-AR" sz="1900" noProof="0" dirty="0" smtClean="0"/>
          </a:p>
          <a:p>
            <a:pPr lvl="2" algn="just"/>
            <a:r>
              <a:rPr lang="es-AR" sz="1900" noProof="0" dirty="0" smtClean="0"/>
              <a:t>Comunicaciones satelitales	</a:t>
            </a:r>
          </a:p>
          <a:p>
            <a:pPr lvl="2" algn="just"/>
            <a:r>
              <a:rPr lang="es-AR" sz="1900" noProof="0" dirty="0" smtClean="0"/>
              <a:t>Televisión </a:t>
            </a:r>
          </a:p>
          <a:p>
            <a:pPr marL="914400" lvl="2" indent="0">
              <a:buNone/>
            </a:pPr>
            <a:endParaRPr lang="es-AR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475C899-069E-485A-B31F-F7C4E785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10" y="1641488"/>
            <a:ext cx="6966780" cy="247454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592A12-2D0D-4337-99BA-8B77FEFB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ADAPTADOR de GUIDA DE ONDA</a:t>
            </a:r>
            <a:endParaRPr lang="es-AR" noProof="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D303C683-D038-43EE-B555-7B4B79AE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61" y="1940356"/>
            <a:ext cx="6012701" cy="3467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CAEAF2AA-D9A5-43F9-89BF-FC71BF88FD9D}"/>
              </a:ext>
            </a:extLst>
          </p:cNvPr>
          <p:cNvSpPr txBox="1"/>
          <p:nvPr/>
        </p:nvSpPr>
        <p:spPr>
          <a:xfrm>
            <a:off x="4152900" y="5407756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– </a:t>
            </a:r>
            <a:r>
              <a:rPr lang="es-AR" dirty="0" smtClean="0"/>
              <a:t>Adaptador</a:t>
            </a:r>
            <a:r>
              <a:rPr lang="en-US" dirty="0" smtClean="0"/>
              <a:t> </a:t>
            </a:r>
            <a:r>
              <a:rPr lang="en-US" dirty="0"/>
              <a:t>con </a:t>
            </a:r>
            <a:r>
              <a:rPr lang="en-US" dirty="0" err="1"/>
              <a:t>corte</a:t>
            </a:r>
            <a:r>
              <a:rPr lang="en-US" dirty="0"/>
              <a:t> transversal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489C42A-5B49-42EB-A804-ED62096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Propagación DE CAMPO</a:t>
            </a:r>
            <a:endParaRPr lang="es-AR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FCEE1BE9-8D63-4932-B845-88BE8881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5" y="1729821"/>
            <a:ext cx="3903417" cy="19120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3FCA8147-6C6B-48E8-AFDF-F3AA5F36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517" y="1724108"/>
            <a:ext cx="2308196" cy="19165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36602D8E-F225-41F5-9D10-EE582646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18" y="4341179"/>
            <a:ext cx="3907934" cy="206252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BC62A638-A4F4-4CD3-84A5-041F46DD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649" y="4341180"/>
            <a:ext cx="3907933" cy="20625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12A90C1-AB0C-4074-AC42-B5D537AA1A55}"/>
              </a:ext>
            </a:extLst>
          </p:cNvPr>
          <p:cNvSpPr txBox="1"/>
          <p:nvPr/>
        </p:nvSpPr>
        <p:spPr>
          <a:xfrm>
            <a:off x="1585352" y="3622192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– Puerto 2, campo </a:t>
            </a:r>
            <a:r>
              <a:rPr lang="es-ES" dirty="0"/>
              <a:t>eléctrico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AEAFEE24-2D45-4A10-9E18-04B20BF938F3}"/>
              </a:ext>
            </a:extLst>
          </p:cNvPr>
          <p:cNvSpPr txBox="1"/>
          <p:nvPr/>
        </p:nvSpPr>
        <p:spPr>
          <a:xfrm>
            <a:off x="1704975" y="63840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– </a:t>
            </a:r>
            <a:r>
              <a:rPr lang="en-US" dirty="0" err="1"/>
              <a:t>Intensidad</a:t>
            </a:r>
            <a:r>
              <a:rPr lang="en-US" dirty="0"/>
              <a:t> de campo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698A9E1F-B3A6-4AE4-B49C-AB632656FECD}"/>
              </a:ext>
            </a:extLst>
          </p:cNvPr>
          <p:cNvSpPr txBox="1"/>
          <p:nvPr/>
        </p:nvSpPr>
        <p:spPr>
          <a:xfrm>
            <a:off x="6707649" y="3640694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– Puerto 1, campo </a:t>
            </a:r>
            <a:r>
              <a:rPr lang="en-US" dirty="0" err="1"/>
              <a:t>electrico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3E3A05F1-49AC-4B6A-8410-47D88F9F1C5F}"/>
              </a:ext>
            </a:extLst>
          </p:cNvPr>
          <p:cNvSpPr txBox="1"/>
          <p:nvPr/>
        </p:nvSpPr>
        <p:spPr>
          <a:xfrm>
            <a:off x="6764798" y="63655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– Campo </a:t>
            </a:r>
            <a:r>
              <a:rPr lang="en-US" dirty="0" err="1"/>
              <a:t>electromagentico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3082DD-47E3-4043-BCDA-8C65564B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Posición del PIN</a:t>
            </a:r>
            <a:endParaRPr lang="es-A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12099C2-279F-4182-A691-90F42D5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1828799"/>
            <a:ext cx="6095998" cy="20122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9F29D3A-FFAB-4B4F-BF50-27649377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5" y="4350707"/>
            <a:ext cx="6095998" cy="20122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64B60EE-A30E-41D8-9CDD-1098556D7C41}"/>
              </a:ext>
            </a:extLst>
          </p:cNvPr>
          <p:cNvSpPr txBox="1"/>
          <p:nvPr/>
        </p:nvSpPr>
        <p:spPr>
          <a:xfrm>
            <a:off x="1914525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A059EAC2-2A17-40D9-949E-672A96B689B0}"/>
              </a:ext>
            </a:extLst>
          </p:cNvPr>
          <p:cNvSpPr txBox="1"/>
          <p:nvPr/>
        </p:nvSpPr>
        <p:spPr>
          <a:xfrm>
            <a:off x="1914524" y="6362937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 – S21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9B6958F-9DD4-458E-8551-DCF1576E94A0}"/>
              </a:ext>
            </a:extLst>
          </p:cNvPr>
          <p:cNvSpPr txBox="1"/>
          <p:nvPr/>
        </p:nvSpPr>
        <p:spPr>
          <a:xfrm>
            <a:off x="7677151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 –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F094B2D-390F-487E-8CFB-1AADB45B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1" y="1828799"/>
            <a:ext cx="3660227" cy="1958852"/>
          </a:xfrm>
          <a:prstGeom prst="rect">
            <a:avLst/>
          </a:prstGeom>
        </p:spPr>
      </p:pic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903E31-10A9-414C-823E-7584A48D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Comparaciones</a:t>
            </a:r>
            <a:endParaRPr lang="es-AR" noProof="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xmlns="" id="{B1879221-58AA-455D-B7EF-700130DF9F42}"/>
              </a:ext>
            </a:extLst>
          </p:cNvPr>
          <p:cNvGrpSpPr/>
          <p:nvPr/>
        </p:nvGrpSpPr>
        <p:grpSpPr>
          <a:xfrm>
            <a:off x="266569" y="1780592"/>
            <a:ext cx="11655686" cy="3810496"/>
            <a:chOff x="268157" y="2286619"/>
            <a:chExt cx="11655686" cy="3810496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xmlns="" id="{293FCBAB-91CB-44B8-ADB6-DAA12654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58" y="2286620"/>
              <a:ext cx="5827844" cy="1923715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xmlns="" id="{43FD6296-720C-45D5-A737-4A110228F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57" y="4173399"/>
              <a:ext cx="5827846" cy="1923716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xmlns="" id="{D41694E2-DBC3-4768-83B9-268E095C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173399"/>
              <a:ext cx="5827843" cy="192371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xmlns="" id="{19CEDF54-A9F0-44B5-8159-73148B94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4412" y="2286619"/>
              <a:ext cx="5827848" cy="1876334"/>
            </a:xfrm>
            <a:prstGeom prst="rect">
              <a:avLst/>
            </a:prstGeom>
          </p:spPr>
        </p:pic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F8B7F7F4-D219-4A10-A05E-2E5426D5F3AC}"/>
              </a:ext>
            </a:extLst>
          </p:cNvPr>
          <p:cNvSpPr txBox="1"/>
          <p:nvPr/>
        </p:nvSpPr>
        <p:spPr>
          <a:xfrm>
            <a:off x="4097215" y="560153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9 – </a:t>
            </a:r>
            <a:r>
              <a:rPr lang="en-US" dirty="0" err="1"/>
              <a:t>Parametros</a:t>
            </a:r>
            <a:r>
              <a:rPr lang="en-US" dirty="0"/>
              <a:t> S para major </a:t>
            </a:r>
            <a:r>
              <a:rPr lang="es-ES" dirty="0"/>
              <a:t>posición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BD9695-6539-472C-BDE3-26E528F0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Profundidad del dieléctrico</a:t>
            </a:r>
            <a:endParaRPr lang="es-A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AD11761-DE66-4F4C-86AC-218075B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66" y="1704513"/>
            <a:ext cx="3238500" cy="169545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1EC3403-E805-405D-AB30-8DEA1CC9D139}"/>
              </a:ext>
            </a:extLst>
          </p:cNvPr>
          <p:cNvGrpSpPr/>
          <p:nvPr/>
        </p:nvGrpSpPr>
        <p:grpSpPr>
          <a:xfrm>
            <a:off x="1473031" y="1704513"/>
            <a:ext cx="5450889" cy="4258906"/>
            <a:chOff x="1251753" y="1704513"/>
            <a:chExt cx="5450889" cy="42589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5545E502-17D4-46AC-B9CF-3321A57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753" y="4030327"/>
              <a:ext cx="5450889" cy="193309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xmlns="" id="{02D8078B-4750-4E7B-9B36-12B2099F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753" y="1704513"/>
              <a:ext cx="5450889" cy="2325814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BE1ED62-29DC-45F1-B1E6-F539FD0BA9A4}"/>
              </a:ext>
            </a:extLst>
          </p:cNvPr>
          <p:cNvSpPr txBox="1"/>
          <p:nvPr/>
        </p:nvSpPr>
        <p:spPr>
          <a:xfrm>
            <a:off x="7832241" y="339996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10 – </a:t>
            </a:r>
            <a:r>
              <a:rPr lang="en-US" dirty="0" err="1"/>
              <a:t>profundidades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71683504-C881-4AC8-AEAC-21600EFE7E9F}"/>
              </a:ext>
            </a:extLst>
          </p:cNvPr>
          <p:cNvSpPr txBox="1"/>
          <p:nvPr/>
        </p:nvSpPr>
        <p:spPr>
          <a:xfrm>
            <a:off x="1473031" y="5963419"/>
            <a:ext cx="55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11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37C09E5-DC57-4DE5-88B3-35FEDD5F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Que pasa llevamos EL conductor central y dieléctrico hasta Arriba?</a:t>
            </a:r>
            <a:endParaRPr lang="es-AR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FF88C15-EB5D-4C4C-B99D-42E5F8CD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0" y="1862198"/>
            <a:ext cx="5129426" cy="1967647"/>
          </a:xfrm>
          <a:prstGeom prst="rect">
            <a:avLst/>
          </a:prstGeom>
        </p:spPr>
      </p:pic>
      <p:pic>
        <p:nvPicPr>
          <p:cNvPr id="6" name="Imagen 5" descr="Imagen que contiene nieve, exterior, cielo&#10;&#10;Descripción generada automáticamente">
            <a:extLst>
              <a:ext uri="{FF2B5EF4-FFF2-40B4-BE49-F238E27FC236}">
                <a16:creationId xmlns:a16="http://schemas.microsoft.com/office/drawing/2014/main" xmlns="" id="{2735D007-D7A9-44BF-8480-54E01C74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32" y="1862198"/>
            <a:ext cx="3350979" cy="19358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6AC887E-76C5-4846-B971-450A2FFC28B6}"/>
              </a:ext>
            </a:extLst>
          </p:cNvPr>
          <p:cNvSpPr txBox="1"/>
          <p:nvPr/>
        </p:nvSpPr>
        <p:spPr>
          <a:xfrm>
            <a:off x="1585561" y="3832592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12 – S11 pin </a:t>
            </a:r>
            <a:r>
              <a:rPr lang="en-US" dirty="0" err="1"/>
              <a:t>tocando</a:t>
            </a:r>
            <a:r>
              <a:rPr lang="en-US" dirty="0"/>
              <a:t> pared superior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7D84D083-9399-4D40-806A-D1FBFF63D472}"/>
              </a:ext>
            </a:extLst>
          </p:cNvPr>
          <p:cNvSpPr txBox="1"/>
          <p:nvPr/>
        </p:nvSpPr>
        <p:spPr>
          <a:xfrm>
            <a:off x="6997345" y="3793670"/>
            <a:ext cx="474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13 – campo con conductor y </a:t>
            </a:r>
            <a:r>
              <a:rPr lang="es-419" dirty="0" smtClean="0"/>
              <a:t>dieléctrico</a:t>
            </a:r>
            <a:r>
              <a:rPr lang="en-US" dirty="0" smtClean="0"/>
              <a:t> </a:t>
            </a:r>
            <a:r>
              <a:rPr lang="en-US" dirty="0" err="1"/>
              <a:t>tocanodo</a:t>
            </a:r>
            <a:r>
              <a:rPr lang="en-US" dirty="0"/>
              <a:t> pared superior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DC59F1D-6EBA-4E8E-8624-0424AC7F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18" y="4338389"/>
            <a:ext cx="5129428" cy="196764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2F7CF0C-9FDF-4B91-A822-73A90CBC2F5C}"/>
              </a:ext>
            </a:extLst>
          </p:cNvPr>
          <p:cNvSpPr txBox="1"/>
          <p:nvPr/>
        </p:nvSpPr>
        <p:spPr>
          <a:xfrm>
            <a:off x="1721634" y="6306760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14 – S11 pin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  <p:pic>
        <p:nvPicPr>
          <p:cNvPr id="13" name="Imagen 12" descr="Imagen que contiene pared, interior&#10;&#10;Descripción generada automáticamente">
            <a:extLst>
              <a:ext uri="{FF2B5EF4-FFF2-40B4-BE49-F238E27FC236}">
                <a16:creationId xmlns:a16="http://schemas.microsoft.com/office/drawing/2014/main" xmlns="" id="{F16649A9-5D64-4BC4-AD38-644D01BF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432" y="4566812"/>
            <a:ext cx="3081059" cy="156977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95D80CE-CE93-43B0-ABE0-0BE80A348EFF}"/>
              </a:ext>
            </a:extLst>
          </p:cNvPr>
          <p:cNvSpPr txBox="1"/>
          <p:nvPr/>
        </p:nvSpPr>
        <p:spPr>
          <a:xfrm>
            <a:off x="6851062" y="6048307"/>
            <a:ext cx="474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15 –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>
          <a:xfrm>
            <a:off x="10566467" y="641312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5AF12EF-3BB5-4BE2-98A4-EA40483C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8" y="2200375"/>
            <a:ext cx="6405762" cy="24572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09CE0E01-286A-4DC4-B8F9-A14F6E30A95F}"/>
              </a:ext>
            </a:extLst>
          </p:cNvPr>
          <p:cNvSpPr txBox="1"/>
          <p:nvPr/>
        </p:nvSpPr>
        <p:spPr>
          <a:xfrm>
            <a:off x="1540968" y="4759017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Fig.16 – parametrons </a:t>
            </a:r>
            <a:r>
              <a:rPr lang="en-US" dirty="0" smtClean="0"/>
              <a:t>S </a:t>
            </a:r>
            <a:r>
              <a:rPr lang="en-US" b="1" dirty="0" err="1" smtClean="0"/>
              <a:t>dielectrico</a:t>
            </a:r>
            <a:r>
              <a:rPr lang="en-US" b="1" dirty="0" smtClean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BFDCBE53-3F5C-45F1-A414-AC6A50DF9441}"/>
              </a:ext>
            </a:extLst>
          </p:cNvPr>
          <p:cNvSpPr txBox="1"/>
          <p:nvPr/>
        </p:nvSpPr>
        <p:spPr>
          <a:xfrm>
            <a:off x="2402502" y="858381"/>
            <a:ext cx="825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Mejor</a:t>
            </a:r>
            <a:r>
              <a:rPr lang="en-US" sz="4000" dirty="0"/>
              <a:t> </a:t>
            </a:r>
            <a:r>
              <a:rPr lang="en-US" sz="4000" dirty="0" err="1"/>
              <a:t>respuesta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frecuenca</a:t>
            </a:r>
            <a:r>
              <a:rPr lang="en-US" sz="4000" dirty="0"/>
              <a:t>:</a:t>
            </a:r>
            <a:endParaRPr lang="es-ES" sz="4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5EFBC77-652F-4529-96A7-D05B1941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04" y="1588249"/>
            <a:ext cx="2650135" cy="12915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9AAC83E-9435-45B3-940E-E88DC45F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04" y="3429000"/>
            <a:ext cx="2667656" cy="13974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835D35AB-2B01-4A2E-8C9E-61A0DD8082C0}"/>
              </a:ext>
            </a:extLst>
          </p:cNvPr>
          <p:cNvSpPr txBox="1"/>
          <p:nvPr/>
        </p:nvSpPr>
        <p:spPr>
          <a:xfrm>
            <a:off x="7107930" y="483510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18 – campo </a:t>
            </a:r>
            <a:r>
              <a:rPr lang="en-US" dirty="0" err="1"/>
              <a:t>electromagnetico</a:t>
            </a:r>
            <a:r>
              <a:rPr lang="en-US" dirty="0"/>
              <a:t> a 15GHz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0EE7E90D-E506-4052-B588-ADC7C2A8C4D8}"/>
              </a:ext>
            </a:extLst>
          </p:cNvPr>
          <p:cNvSpPr txBox="1"/>
          <p:nvPr/>
        </p:nvSpPr>
        <p:spPr>
          <a:xfrm>
            <a:off x="7107929" y="286425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17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410</TotalTime>
  <Words>305</Words>
  <Application>Microsoft Office PowerPoint</Application>
  <PresentationFormat>Panorámica</PresentationFormat>
  <Paragraphs>75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Circuito</vt:lpstr>
      <vt:lpstr>Adaptador de guía ondas para banda Ku</vt:lpstr>
      <vt:lpstr>Banda Ku</vt:lpstr>
      <vt:lpstr>ADAPTADOR de GUIDA DE ONDA</vt:lpstr>
      <vt:lpstr>Propagación DE CAMPO</vt:lpstr>
      <vt:lpstr>Posición del PIN</vt:lpstr>
      <vt:lpstr>Comparaciones</vt:lpstr>
      <vt:lpstr>Profundidad del dieléctrico</vt:lpstr>
      <vt:lpstr>Que pasa llevamos EL conductor central y dieléctrico hasta Arriba?</vt:lpstr>
      <vt:lpstr>Presentación de PowerPoint</vt:lpstr>
      <vt:lpstr>Presentación de PowerPoint</vt:lpstr>
      <vt:lpstr>Presentación de PowerPoint</vt:lpstr>
      <vt:lpstr>thru</vt:lpstr>
      <vt:lpstr>Estándares a fabricar</vt:lpstr>
      <vt:lpstr>Reflect</vt:lpstr>
      <vt:lpstr>LINE</vt:lpstr>
      <vt:lpstr>Diseño para impresión</vt:lpstr>
      <vt:lpstr>MUCHAS GRACIAS POR SU Atención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Adaptador de guia ondas para banda Ku</dc:title>
  <dc:creator>ulises merlan</dc:creator>
  <cp:lastModifiedBy>Rodrigo Videla</cp:lastModifiedBy>
  <cp:revision>50</cp:revision>
  <dcterms:created xsi:type="dcterms:W3CDTF">2019-07-07T18:17:02Z</dcterms:created>
  <dcterms:modified xsi:type="dcterms:W3CDTF">2019-07-13T12:05:55Z</dcterms:modified>
</cp:coreProperties>
</file>